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0" r:id="rId10"/>
    <p:sldId id="265" r:id="rId11"/>
    <p:sldId id="263" r:id="rId12"/>
    <p:sldId id="266" r:id="rId13"/>
    <p:sldId id="271" r:id="rId14"/>
    <p:sldId id="267" r:id="rId15"/>
    <p:sldId id="268" r:id="rId16"/>
    <p:sldId id="269" r:id="rId17"/>
    <p:sldId id="284" r:id="rId18"/>
    <p:sldId id="303" r:id="rId19"/>
    <p:sldId id="283" r:id="rId20"/>
    <p:sldId id="282" r:id="rId21"/>
    <p:sldId id="274" r:id="rId22"/>
    <p:sldId id="275" r:id="rId23"/>
    <p:sldId id="276" r:id="rId24"/>
    <p:sldId id="304" r:id="rId25"/>
    <p:sldId id="291" r:id="rId26"/>
    <p:sldId id="302" r:id="rId27"/>
    <p:sldId id="292" r:id="rId28"/>
    <p:sldId id="293" r:id="rId29"/>
    <p:sldId id="301" r:id="rId30"/>
    <p:sldId id="280" r:id="rId31"/>
    <p:sldId id="277" r:id="rId32"/>
    <p:sldId id="278" r:id="rId33"/>
    <p:sldId id="279" r:id="rId34"/>
    <p:sldId id="281" r:id="rId35"/>
    <p:sldId id="295" r:id="rId36"/>
    <p:sldId id="300" r:id="rId37"/>
    <p:sldId id="297" r:id="rId38"/>
    <p:sldId id="298" r:id="rId39"/>
    <p:sldId id="299" r:id="rId40"/>
    <p:sldId id="296" r:id="rId41"/>
    <p:sldId id="272" r:id="rId42"/>
    <p:sldId id="285" r:id="rId43"/>
    <p:sldId id="286" r:id="rId44"/>
    <p:sldId id="287" r:id="rId45"/>
    <p:sldId id="289" r:id="rId46"/>
    <p:sldId id="288" r:id="rId47"/>
    <p:sldId id="290" r:id="rId48"/>
    <p:sldId id="29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3d/t2uv6wv5" TargetMode="External"/><Relationship Id="rId2" Type="http://schemas.openxmlformats.org/officeDocument/2006/relationships/hyperlink" Target="https://www.ibm.com/docs/es/spss-modeler/SaaS?topic=networks-neural-mode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ground.tensorflow.org/#activation=relu&amp;batchSize=10&amp;dataset=xor&amp;regDataset=reg-plane&amp;learningRate=0.03&amp;regularizationRate=0&amp;noise=0&amp;networkShape=3,1&amp;seed=0.13274&amp;showTestData=true&amp;discretize=false&amp;percTrainData=90&amp;x=true&amp;y=true&amp;xTimesY=false&amp;xSquared=false&amp;ySquared=false&amp;cosX=false&amp;sinX=false&amp;cosY=false&amp;sinY=false&amp;collectStats=false&amp;problem=classification&amp;initZero=false&amp;hideText=false" TargetMode="External"/><Relationship Id="rId5" Type="http://schemas.openxmlformats.org/officeDocument/2006/relationships/hyperlink" Target="https://www.kaggle.com/uciml/pima-indians-diabetes-database" TargetMode="External"/><Relationship Id="rId4" Type="http://schemas.openxmlformats.org/officeDocument/2006/relationships/hyperlink" Target="https://www.geogebra.org/3d/qeebbpu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Esfera con una red de nodos conectados">
            <a:extLst>
              <a:ext uri="{FF2B5EF4-FFF2-40B4-BE49-F238E27FC236}">
                <a16:creationId xmlns:a16="http://schemas.microsoft.com/office/drawing/2014/main" id="{144FD19A-B19C-4B9E-932B-2151739731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677" b="223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0BC1C-E260-4D25-BB67-67C8D7071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s-MX"/>
              <a:t>Redes neuronales</a:t>
            </a:r>
            <a:endParaRPr lang="es-U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63D15-8CCA-490A-833A-5DE0E8DB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s-MX"/>
              <a:t>Manuel </a:t>
            </a:r>
            <a:r>
              <a:rPr lang="es-MX" err="1"/>
              <a:t>buslón</a:t>
            </a:r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06876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4" name="Picture 78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50AC74-21AC-4AF7-932B-0A2D5BC7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Colapsamiento</a:t>
            </a:r>
            <a:endParaRPr lang="en-US" sz="4800" dirty="0"/>
          </a:p>
        </p:txBody>
      </p:sp>
      <p:sp>
        <p:nvSpPr>
          <p:cNvPr id="8205" name="Rounded Rectangle 34">
            <a:extLst>
              <a:ext uri="{FF2B5EF4-FFF2-40B4-BE49-F238E27FC236}">
                <a16:creationId xmlns:a16="http://schemas.microsoft.com/office/drawing/2014/main" id="{34A918FF-5290-4B4B-83A9-D73C8CA8E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9A8788-BB7A-4601-A30D-8B005CA0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135" y="728133"/>
            <a:ext cx="4145506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83" name="Rounded Rectangle 37">
            <a:extLst>
              <a:ext uri="{FF2B5EF4-FFF2-40B4-BE49-F238E27FC236}">
                <a16:creationId xmlns:a16="http://schemas.microsoft.com/office/drawing/2014/main" id="{35BB87D9-C656-40D9-982C-E5C527908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1E36ACF3-994C-4A0B-9934-5F45D48E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8709" y="4142104"/>
            <a:ext cx="5204358" cy="1448635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04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138">
            <a:extLst>
              <a:ext uri="{FF2B5EF4-FFF2-40B4-BE49-F238E27FC236}">
                <a16:creationId xmlns:a16="http://schemas.microsoft.com/office/drawing/2014/main" id="{E5AA88FA-FA9B-40A0-AB33-86E7729DA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E30EA4-069F-4200-A637-ECD558FF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Solución</a:t>
            </a:r>
          </a:p>
        </p:txBody>
      </p:sp>
      <p:pic>
        <p:nvPicPr>
          <p:cNvPr id="6148" name="Picture 4" descr="Función sigmoide – GeoGebra">
            <a:extLst>
              <a:ext uri="{FF2B5EF4-FFF2-40B4-BE49-F238E27FC236}">
                <a16:creationId xmlns:a16="http://schemas.microsoft.com/office/drawing/2014/main" id="{3629FB74-4BBD-458F-ACAB-FA3B2E48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992020"/>
            <a:ext cx="2638161" cy="2339501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PLICACIÓN DEL GRADIENTE EN REDES NEURONALES | by Ricardo Mendoza | Medium">
            <a:extLst>
              <a:ext uri="{FF2B5EF4-FFF2-40B4-BE49-F238E27FC236}">
                <a16:creationId xmlns:a16="http://schemas.microsoft.com/office/drawing/2014/main" id="{A47FB7A9-054D-4CE7-98CC-F9F4C83A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0371" y="2078396"/>
            <a:ext cx="2638161" cy="1253126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5309524-7CF3-4D12-B922-0CF1A827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3522111"/>
            <a:ext cx="5454122" cy="2058931"/>
          </a:xfrm>
          <a:prstGeom prst="roundRect">
            <a:avLst>
              <a:gd name="adj" fmla="val 14348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015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B9CA32-327A-439A-95F7-7C19C142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230" y="215373"/>
            <a:ext cx="8880363" cy="16126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¿</a:t>
            </a:r>
            <a:r>
              <a:rPr lang="en-US" sz="4800" dirty="0" err="1"/>
              <a:t>Cómo</a:t>
            </a:r>
            <a:r>
              <a:rPr lang="en-US" sz="4800" dirty="0"/>
              <a:t> </a:t>
            </a:r>
            <a:r>
              <a:rPr lang="en-US" sz="4800" dirty="0" err="1"/>
              <a:t>hacemos</a:t>
            </a:r>
            <a:r>
              <a:rPr lang="en-US" sz="4800" dirty="0"/>
              <a:t> que </a:t>
            </a:r>
            <a:r>
              <a:rPr lang="en-US" sz="4800" dirty="0" err="1"/>
              <a:t>aprenda</a:t>
            </a:r>
            <a:r>
              <a:rPr lang="en-US" sz="4800" dirty="0"/>
              <a:t>?</a:t>
            </a:r>
          </a:p>
        </p:txBody>
      </p:sp>
      <p:pic>
        <p:nvPicPr>
          <p:cNvPr id="9218" name="Picture 2" descr="Mathematical formula used to determine cost function">
            <a:extLst>
              <a:ext uri="{FF2B5EF4-FFF2-40B4-BE49-F238E27FC236}">
                <a16:creationId xmlns:a16="http://schemas.microsoft.com/office/drawing/2014/main" id="{BAF50942-94DA-48CF-A4D2-3425CD36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3581" y="2912012"/>
            <a:ext cx="9144838" cy="218498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8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29F751-C212-4424-944B-D8C152E0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Ajuste de cada neurona</a:t>
            </a:r>
          </a:p>
        </p:txBody>
      </p:sp>
      <p:pic>
        <p:nvPicPr>
          <p:cNvPr id="2050" name="Picture 2" descr="Cost, Activation, Loss Function|| Neural Network|| Deep Learning. What are  these? | by Mohammed Zeeshan Mulla | Medium">
            <a:extLst>
              <a:ext uri="{FF2B5EF4-FFF2-40B4-BE49-F238E27FC236}">
                <a16:creationId xmlns:a16="http://schemas.microsoft.com/office/drawing/2014/main" id="{8F697009-6205-4E7F-A2A1-4A926357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6606" y="1696320"/>
            <a:ext cx="5471927" cy="346099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977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76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251" name="Freeform: Shape 78">
            <a:extLst>
              <a:ext uri="{FF2B5EF4-FFF2-40B4-BE49-F238E27FC236}">
                <a16:creationId xmlns:a16="http://schemas.microsoft.com/office/drawing/2014/main" id="{93898D41-1314-4CA6-8C58-77AA1500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5727" y="1312278"/>
            <a:ext cx="6766273" cy="5545722"/>
          </a:xfrm>
          <a:custGeom>
            <a:avLst/>
            <a:gdLst>
              <a:gd name="connsiteX0" fmla="*/ 4280937 w 6766273"/>
              <a:gd name="connsiteY0" fmla="*/ 0 h 5545722"/>
              <a:gd name="connsiteX1" fmla="*/ 6674449 w 6766273"/>
              <a:gd name="connsiteY1" fmla="*/ 731117 h 5545722"/>
              <a:gd name="connsiteX2" fmla="*/ 6766273 w 6766273"/>
              <a:gd name="connsiteY2" fmla="*/ 796414 h 5545722"/>
              <a:gd name="connsiteX3" fmla="*/ 6766273 w 6766273"/>
              <a:gd name="connsiteY3" fmla="*/ 5545722 h 5545722"/>
              <a:gd name="connsiteX4" fmla="*/ 190124 w 6766273"/>
              <a:gd name="connsiteY4" fmla="*/ 5545722 h 5545722"/>
              <a:gd name="connsiteX5" fmla="*/ 134775 w 6766273"/>
              <a:gd name="connsiteY5" fmla="*/ 5350810 h 5545722"/>
              <a:gd name="connsiteX6" fmla="*/ 0 w 6766273"/>
              <a:gd name="connsiteY6" fmla="*/ 4280937 h 5545722"/>
              <a:gd name="connsiteX7" fmla="*/ 4280937 w 6766273"/>
              <a:gd name="connsiteY7" fmla="*/ 0 h 554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273" h="5545722">
                <a:moveTo>
                  <a:pt x="4280937" y="0"/>
                </a:moveTo>
                <a:cubicBezTo>
                  <a:pt x="5167548" y="0"/>
                  <a:pt x="5991207" y="269527"/>
                  <a:pt x="6674449" y="731117"/>
                </a:cubicBezTo>
                <a:lnTo>
                  <a:pt x="6766273" y="796414"/>
                </a:lnTo>
                <a:lnTo>
                  <a:pt x="6766273" y="5545722"/>
                </a:lnTo>
                <a:lnTo>
                  <a:pt x="190124" y="5545722"/>
                </a:lnTo>
                <a:lnTo>
                  <a:pt x="134775" y="5350810"/>
                </a:lnTo>
                <a:cubicBezTo>
                  <a:pt x="46793" y="5008850"/>
                  <a:pt x="0" y="4650358"/>
                  <a:pt x="0" y="4280937"/>
                </a:cubicBezTo>
                <a:cubicBezTo>
                  <a:pt x="0" y="1916641"/>
                  <a:pt x="1916641" y="0"/>
                  <a:pt x="4280937" y="0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52" name="Freeform: Shape 80">
            <a:extLst>
              <a:ext uri="{FF2B5EF4-FFF2-40B4-BE49-F238E27FC236}">
                <a16:creationId xmlns:a16="http://schemas.microsoft.com/office/drawing/2014/main" id="{C6D0D5C6-1FB2-4DC5-9FF4-B42377830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65" y="444565"/>
            <a:ext cx="5000062" cy="4787972"/>
          </a:xfrm>
          <a:custGeom>
            <a:avLst/>
            <a:gdLst>
              <a:gd name="connsiteX0" fmla="*/ 2500031 w 5000062"/>
              <a:gd name="connsiteY0" fmla="*/ 0 h 4787972"/>
              <a:gd name="connsiteX1" fmla="*/ 5000062 w 5000062"/>
              <a:gd name="connsiteY1" fmla="*/ 2393986 h 4787972"/>
              <a:gd name="connsiteX2" fmla="*/ 2500031 w 5000062"/>
              <a:gd name="connsiteY2" fmla="*/ 4787972 h 4787972"/>
              <a:gd name="connsiteX3" fmla="*/ 0 w 5000062"/>
              <a:gd name="connsiteY3" fmla="*/ 2393986 h 4787972"/>
              <a:gd name="connsiteX4" fmla="*/ 2500031 w 5000062"/>
              <a:gd name="connsiteY4" fmla="*/ 0 h 478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062" h="4787972">
                <a:moveTo>
                  <a:pt x="2500031" y="0"/>
                </a:moveTo>
                <a:cubicBezTo>
                  <a:pt x="3880760" y="0"/>
                  <a:pt x="5000062" y="1071825"/>
                  <a:pt x="5000062" y="2393986"/>
                </a:cubicBezTo>
                <a:cubicBezTo>
                  <a:pt x="5000062" y="3716148"/>
                  <a:pt x="3880760" y="4787972"/>
                  <a:pt x="2500031" y="4787972"/>
                </a:cubicBezTo>
                <a:cubicBezTo>
                  <a:pt x="1119303" y="4787972"/>
                  <a:pt x="0" y="3716148"/>
                  <a:pt x="0" y="2393986"/>
                </a:cubicBezTo>
                <a:cubicBezTo>
                  <a:pt x="0" y="1071825"/>
                  <a:pt x="1119303" y="0"/>
                  <a:pt x="2500031" y="0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2" name="Picture 2" descr="Line graph illustrating the point of convergence">
            <a:extLst>
              <a:ext uri="{FF2B5EF4-FFF2-40B4-BE49-F238E27FC236}">
                <a16:creationId xmlns:a16="http://schemas.microsoft.com/office/drawing/2014/main" id="{E093917C-74B2-4538-AAF8-080F659C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3551" y="992113"/>
            <a:ext cx="3910818" cy="403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cuación de cuarto grado - Wikipedia, la enciclopedia libre">
            <a:extLst>
              <a:ext uri="{FF2B5EF4-FFF2-40B4-BE49-F238E27FC236}">
                <a16:creationId xmlns:a16="http://schemas.microsoft.com/office/drawing/2014/main" id="{ECCA6CD1-70FF-4C86-BD67-696973DC5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6835" y="2808162"/>
            <a:ext cx="4594030" cy="35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F1820870-A773-4E20-A880-582E686845CB}"/>
              </a:ext>
            </a:extLst>
          </p:cNvPr>
          <p:cNvSpPr/>
          <p:nvPr/>
        </p:nvSpPr>
        <p:spPr>
          <a:xfrm>
            <a:off x="11038449" y="2656474"/>
            <a:ext cx="319790" cy="299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6D54232-2BAB-4FE1-A77F-5BFB0373EB60}"/>
              </a:ext>
            </a:extLst>
          </p:cNvPr>
          <p:cNvSpPr/>
          <p:nvPr/>
        </p:nvSpPr>
        <p:spPr>
          <a:xfrm>
            <a:off x="8630878" y="1702136"/>
            <a:ext cx="319790" cy="299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448CC1-299A-4768-B896-E263B90F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409" y="1700349"/>
            <a:ext cx="813116" cy="2998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1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Error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743578E-09EC-44FD-BC65-4EBE274FA8C3}"/>
              </a:ext>
            </a:extLst>
          </p:cNvPr>
          <p:cNvSpPr/>
          <p:nvPr/>
        </p:nvSpPr>
        <p:spPr>
          <a:xfrm>
            <a:off x="7355828" y="2574260"/>
            <a:ext cx="319790" cy="299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8199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68 0.01088 L 0.01068 0.01088 C 0.01029 0.01551 0.00885 0.03912 0.00833 0.04467 C 0.00755 0.05301 0.00677 0.05393 0.00495 0.0625 C 0.00417 0.06643 0.00339 0.07037 0.00273 0.07453 C 0.00221 0.07778 0.00221 0.08125 0.00169 0.08449 C -0.00039 0.09676 -0.00156 0.10139 -0.00391 0.11227 C -0.0043 0.11828 -0.00443 0.1243 -0.00508 0.13009 C -0.00729 0.15278 -0.00651 0.13912 -0.00846 0.15208 C -0.00925 0.15741 -0.01068 0.16805 -0.01068 0.16805 C -0.01107 0.18912 -0.0112 0.21041 -0.01185 0.23171 C -0.01185 0.23449 -0.0125 0.23703 -0.01289 0.23958 C -0.01354 0.24352 -0.0151 0.25162 -0.0151 0.25162 C -0.01589 0.26088 -0.0155 0.2706 -0.01745 0.2794 C -0.0181 0.28264 -0.01901 0.28588 -0.01966 0.28935 C -0.02018 0.29259 -0.02018 0.29606 -0.0207 0.2993 C -0.02122 0.30208 -0.02253 0.3044 -0.02305 0.30717 C -0.02474 0.3169 -0.02435 0.32338 -0.02747 0.33125 C -0.03021 0.33796 -0.0319 0.33819 -0.03646 0.3412 C -0.03867 0.34259 -0.04089 0.34375 -0.04323 0.34514 L -0.04648 0.34699 C -0.05104 0.34629 -0.0556 0.34699 -0.06003 0.34514 C -0.06185 0.34421 -0.06289 0.34074 -0.06445 0.33912 C -0.0655 0.33796 -0.06667 0.33773 -0.06784 0.33703 C -0.07083 0.32129 -0.06628 0.33981 -0.07227 0.32916 C -0.07344 0.32708 -0.07331 0.32338 -0.07448 0.32129 C -0.07539 0.31967 -0.07396 0.32523 -0.07344 0.32708 C -0.07031 0.3368 -0.07083 0.33472 -0.06563 0.33703 C -0.06523 0.33912 -0.06523 0.34143 -0.06445 0.34305 C -0.06289 0.34653 -0.0599 0.34768 -0.05768 0.34907 C -0.05742 0.35116 -0.05742 0.35347 -0.05664 0.35509 C -0.05573 0.35648 -0.0543 0.35625 -0.05326 0.35694 C -0.05169 0.3581 -0.05026 0.35972 -0.04883 0.36111 C -0.04427 0.35972 -0.0418 0.36065 -0.03867 0.35509 C -0.03763 0.35324 -0.03255 0.33912 -0.03086 0.33912 C -0.02917 0.33912 -0.03216 0.34467 -0.03307 0.34699 C -0.03451 0.35046 -0.03763 0.35509 -0.03984 0.35694 C -0.04089 0.35787 -0.04206 0.35833 -0.04323 0.35903 C -0.04427 0.35764 -0.04544 0.35648 -0.04648 0.35509 C -0.04805 0.35301 -0.04909 0.34907 -0.05104 0.34907 C -0.05221 0.34907 -0.05078 0.35347 -0.04987 0.35509 C -0.04909 0.35648 -0.04766 0.35625 -0.04648 0.35694 L -0.04648 0.35694 L -0.04648 0.35694 L -0.04648 0.35694 L -0.04766 0.35301 L 0.01068 0.01088 Z " pathEditMode="relative" ptsTypes="AAAAAAAAAAAAAAAAAAAAAAAAAAAAAAAAAAAAAAAAAAAAAAA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0.0206 L -0.003 0.0206 C -0.00235 0.02709 -0.0017 0.0338 -0.00078 0.04028 C 0.00117 0.05625 -0.00052 0.03496 0.00143 0.0544 C 0.00273 0.06667 0.00208 0.06713 0.00364 0.07824 C 0.0039 0.08033 0.00442 0.08218 0.00481 0.08426 C 0.00729 0.12917 0.0052 0.08681 0.00703 0.16968 C 0.00781 0.20556 0.00612 0.19468 0.00924 0.21158 C 0.00963 0.21621 0.00989 0.22084 0.01041 0.22547 C 0.01067 0.22824 0.01132 0.23079 0.01145 0.23334 C 0.01198 0.23935 0.01211 0.24537 0.01263 0.25139 C 0.01276 0.25347 0.01341 0.25533 0.0138 0.25741 C 0.01458 0.2625 0.01536 0.26783 0.01601 0.27315 C 0.0164 0.27662 0.01679 0.27986 0.01705 0.2831 C 0.01744 0.28727 0.0177 0.29121 0.01823 0.29514 C 0.01888 0.30139 0.0194 0.30347 0.02044 0.30903 C 0.02083 0.31297 0.02109 0.31713 0.02161 0.32107 C 0.02187 0.32361 0.02239 0.32639 0.02265 0.32894 C 0.02304 0.33218 0.02343 0.33565 0.02382 0.33889 C 0.02408 0.34167 0.02461 0.34422 0.025 0.34676 C 0.02591 0.35579 0.02591 0.36019 0.02721 0.36875 C 0.02747 0.37084 0.02799 0.37269 0.02825 0.37477 C 0.02903 0.38033 0.02903 0.38727 0.0306 0.39259 C 0.03112 0.39468 0.03203 0.39653 0.03281 0.39861 C 0.03242 0.39537 0.03229 0.3919 0.03164 0.38866 C 0.03112 0.38634 0.02903 0.38033 0.02942 0.38264 C 0.03203 0.39676 0.02864 0.3794 0.03281 0.39653 C 0.03554 0.4081 0.03177 0.39699 0.03619 0.40857 C 0.03645 0.41111 0.03685 0.41389 0.03724 0.41644 C 0.03789 0.4206 0.03893 0.42431 0.03945 0.42847 C 0.04023 0.4338 0.04075 0.43912 0.04179 0.44445 C 0.04205 0.4463 0.04257 0.44838 0.04283 0.45047 C 0.04349 0.45486 0.04375 0.46181 0.04505 0.46621 C 0.0457 0.46852 0.04635 0.4706 0.04739 0.47222 C 0.04935 0.47547 0.05403 0.48033 0.05403 0.48033 C 0.05807 0.47894 0.06067 0.47894 0.06419 0.47616 C 0.07122 0.47084 0.06888 0.4706 0.0776 0.46042 C 0.07864 0.45903 0.07994 0.45787 0.08099 0.45625 C 0.08281 0.45347 0.08554 0.44861 0.08658 0.44445 C 0.0875 0.44051 0.0901 0.42894 0.0888 0.43241 C 0.08802 0.43449 0.08724 0.43634 0.08658 0.43843 C 0.08567 0.44097 0.08515 0.44375 0.08424 0.4463 C 0.08333 0.44908 0.08203 0.45162 0.08099 0.4544 C 0.0789 0.45949 0.07838 0.4625 0.07539 0.46621 C 0.0733 0.46875 0.06718 0.47292 0.06523 0.47431 C 0.06145 0.47292 0.05781 0.47176 0.05403 0.47037 C 0.05286 0.46968 0.05156 0.46968 0.05065 0.46829 C 0.04948 0.46621 0.04843 0.4632 0.04843 0.46042 C 0.04843 0.45787 0.04974 0.46482 0.05065 0.46621 C 0.05599 0.47454 0.05494 0.47431 0.05859 0.47431 L -0.003 0.0206 Z " pathEditMode="relative" ptsTypes="AAAAAAAAAAAAAAAAAAAAAAAAAAAAAAAAAAAAAAAAAAAAAAAAAAA">
                                      <p:cBhvr>
                                        <p:cTn id="14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CBD132-E2CE-4CF1-82E0-D88FEAFD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/>
              <a:t>Ejemplo</a:t>
            </a:r>
            <a:r>
              <a:rPr lang="en-US" sz="6000" dirty="0"/>
              <a:t> de red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E3EF8-926C-44DA-9F46-C59BB502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137" y="3940629"/>
            <a:ext cx="7197726" cy="12409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cap="all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0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88AF8-1A75-4D89-88B8-7CCE40D3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4500834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Puntos de </a:t>
            </a:r>
            <a:r>
              <a:rPr lang="en-US" dirty="0" err="1"/>
              <a:t>colores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01E7EC-3BBE-4947-8EA1-15E5EAB45E87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 err="1"/>
              <a:t>Clasificar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el punto </a:t>
            </a:r>
            <a:r>
              <a:rPr lang="en-US" sz="2400" dirty="0" err="1"/>
              <a:t>pertenece</a:t>
            </a:r>
            <a:r>
              <a:rPr lang="en-US" sz="2400" dirty="0"/>
              <a:t> al </a:t>
            </a:r>
            <a:r>
              <a:rPr lang="en-US" sz="2400" dirty="0" err="1"/>
              <a:t>grupo</a:t>
            </a:r>
            <a:r>
              <a:rPr lang="en-US" sz="2400" dirty="0"/>
              <a:t> </a:t>
            </a:r>
            <a:r>
              <a:rPr lang="en-US" sz="2400" dirty="0" err="1"/>
              <a:t>naranja</a:t>
            </a:r>
            <a:r>
              <a:rPr lang="en-US" sz="2400" dirty="0"/>
              <a:t> o al </a:t>
            </a:r>
            <a:r>
              <a:rPr lang="en-US" sz="2400" dirty="0" err="1"/>
              <a:t>grupo</a:t>
            </a:r>
            <a:r>
              <a:rPr lang="en-US" sz="2400" dirty="0"/>
              <a:t> </a:t>
            </a:r>
            <a:r>
              <a:rPr lang="en-US" sz="2400" dirty="0" err="1"/>
              <a:t>azul</a:t>
            </a:r>
            <a:r>
              <a:rPr lang="en-US" sz="2400" dirty="0"/>
              <a:t>, </a:t>
            </a:r>
            <a:r>
              <a:rPr lang="en-US" sz="2400" dirty="0" err="1"/>
              <a:t>teniendo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entrada sus </a:t>
            </a:r>
            <a:r>
              <a:rPr lang="en-US" sz="2400" dirty="0" err="1"/>
              <a:t>coordenadas</a:t>
            </a:r>
            <a:r>
              <a:rPr lang="en-US" sz="2400" dirty="0"/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5D85D45-1A25-44EA-B68F-4A52E51D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43" y="796413"/>
            <a:ext cx="5222810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39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0B299D-F074-4B41-95CB-70307104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69" y="1109767"/>
            <a:ext cx="10586507" cy="463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9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C9A09C-4FD1-412E-91A3-5243C1BCC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>
                <a:solidFill>
                  <a:srgbClr val="FFFFFF"/>
                </a:solidFill>
              </a:rPr>
              <a:t>Neurona</a:t>
            </a:r>
            <a:r>
              <a:rPr lang="en-US" sz="4800" dirty="0">
                <a:solidFill>
                  <a:srgbClr val="FFFFFF"/>
                </a:solidFill>
              </a:rPr>
              <a:t> 1</a:t>
            </a:r>
          </a:p>
        </p:txBody>
      </p:sp>
      <p:sp useBgFill="1">
        <p:nvSpPr>
          <p:cNvPr id="113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5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36DD4725-537D-4CF6-871A-1EC8ABB7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0496" y="2442889"/>
            <a:ext cx="4572692" cy="31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0705F6-9194-43A8-85E8-BAA5DC15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69" y="1149467"/>
            <a:ext cx="10586507" cy="45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1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Marcador de contenido 2">
            <a:extLst>
              <a:ext uri="{FF2B5EF4-FFF2-40B4-BE49-F238E27FC236}">
                <a16:creationId xmlns:a16="http://schemas.microsoft.com/office/drawing/2014/main" id="{F0C433EB-1F2A-4163-911C-51BC96CAA129}"/>
              </a:ext>
            </a:extLst>
          </p:cNvPr>
          <p:cNvSpPr txBox="1">
            <a:spLocks/>
          </p:cNvSpPr>
          <p:nvPr/>
        </p:nvSpPr>
        <p:spPr>
          <a:xfrm>
            <a:off x="613266" y="2435735"/>
            <a:ext cx="3594651" cy="2531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MX" sz="3600" dirty="0"/>
              <a:t>Machine </a:t>
            </a:r>
            <a:r>
              <a:rPr lang="es-MX" sz="3600" dirty="0" err="1"/>
              <a:t>learning</a:t>
            </a:r>
            <a:r>
              <a:rPr lang="es-MX" sz="3600" dirty="0"/>
              <a:t>:</a:t>
            </a:r>
          </a:p>
          <a:p>
            <a:pPr marL="0" indent="0">
              <a:buFont typeface="Arial"/>
              <a:buNone/>
            </a:pPr>
            <a:r>
              <a:rPr lang="es-MX" sz="2400" dirty="0"/>
              <a:t>Se enfoca  en usar datos y </a:t>
            </a:r>
            <a:r>
              <a:rPr lang="es-MX" sz="2400" dirty="0" err="1"/>
              <a:t>algortimos</a:t>
            </a:r>
            <a:r>
              <a:rPr lang="es-MX" sz="2400" dirty="0"/>
              <a:t> para replicar el aprendizaje humano.</a:t>
            </a:r>
          </a:p>
          <a:p>
            <a:pPr marL="0" indent="0">
              <a:buFont typeface="Arial"/>
              <a:buNone/>
            </a:pPr>
            <a:endParaRPr lang="es-UY" sz="4800" dirty="0"/>
          </a:p>
        </p:txBody>
      </p:sp>
      <p:sp>
        <p:nvSpPr>
          <p:cNvPr id="106" name="Marcador de contenido 2">
            <a:extLst>
              <a:ext uri="{FF2B5EF4-FFF2-40B4-BE49-F238E27FC236}">
                <a16:creationId xmlns:a16="http://schemas.microsoft.com/office/drawing/2014/main" id="{C5FB5D24-F022-4FA8-B07F-D6C1AF0ABE1C}"/>
              </a:ext>
            </a:extLst>
          </p:cNvPr>
          <p:cNvSpPr txBox="1">
            <a:spLocks/>
          </p:cNvSpPr>
          <p:nvPr/>
        </p:nvSpPr>
        <p:spPr>
          <a:xfrm>
            <a:off x="3501817" y="3217412"/>
            <a:ext cx="5319097" cy="75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MX" sz="5400" dirty="0"/>
              <a:t>Redes neuronales</a:t>
            </a:r>
            <a:endParaRPr lang="es-UY" sz="540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EC933FF-BA25-4E57-AE5B-F9CF8CCCD7A2}"/>
              </a:ext>
            </a:extLst>
          </p:cNvPr>
          <p:cNvGrpSpPr/>
          <p:nvPr/>
        </p:nvGrpSpPr>
        <p:grpSpPr>
          <a:xfrm>
            <a:off x="5357450" y="687378"/>
            <a:ext cx="7347995" cy="5753221"/>
            <a:chOff x="3740685" y="800865"/>
            <a:chExt cx="7347995" cy="575322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72DB091-1653-42C2-BA04-E37C27288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0685" y="800865"/>
              <a:ext cx="7347995" cy="5753221"/>
            </a:xfrm>
            <a:prstGeom prst="rect">
              <a:avLst/>
            </a:prstGeom>
          </p:spPr>
        </p:pic>
        <p:sp>
          <p:nvSpPr>
            <p:cNvPr id="103" name="Marcador de contenido 2">
              <a:extLst>
                <a:ext uri="{FF2B5EF4-FFF2-40B4-BE49-F238E27FC236}">
                  <a16:creationId xmlns:a16="http://schemas.microsoft.com/office/drawing/2014/main" id="{F3FC1ADD-C8C3-4D9A-AED5-CDE499E0897E}"/>
                </a:ext>
              </a:extLst>
            </p:cNvPr>
            <p:cNvSpPr txBox="1">
              <a:spLocks/>
            </p:cNvSpPr>
            <p:nvPr/>
          </p:nvSpPr>
          <p:spPr>
            <a:xfrm rot="545338">
              <a:off x="5399663" y="2848006"/>
              <a:ext cx="3107092" cy="89452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2500" lnSpcReduction="20000"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s-MX" sz="4800" dirty="0"/>
                <a:t>Machine </a:t>
              </a:r>
              <a:r>
                <a:rPr lang="es-MX" sz="4800" dirty="0" err="1"/>
                <a:t>learning</a:t>
              </a:r>
              <a:endParaRPr lang="es-UY" sz="4800" dirty="0"/>
            </a:p>
          </p:txBody>
        </p:sp>
        <p:sp>
          <p:nvSpPr>
            <p:cNvPr id="104" name="Marcador de contenido 2">
              <a:extLst>
                <a:ext uri="{FF2B5EF4-FFF2-40B4-BE49-F238E27FC236}">
                  <a16:creationId xmlns:a16="http://schemas.microsoft.com/office/drawing/2014/main" id="{CE00DFE0-EA62-42C0-8F2D-F2962C1FEBDA}"/>
                </a:ext>
              </a:extLst>
            </p:cNvPr>
            <p:cNvSpPr txBox="1">
              <a:spLocks/>
            </p:cNvSpPr>
            <p:nvPr/>
          </p:nvSpPr>
          <p:spPr>
            <a:xfrm>
              <a:off x="6953209" y="4792133"/>
              <a:ext cx="922948" cy="89452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s-MX" sz="4800" dirty="0"/>
                <a:t>IA</a:t>
              </a:r>
              <a:endParaRPr lang="es-UY" sz="4800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7EC311-D51E-4623-8553-E4433930D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4503" y="3322983"/>
            <a:ext cx="3021678" cy="75699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MX" sz="4800" dirty="0"/>
              <a:t>Redes neuronales</a:t>
            </a:r>
            <a:endParaRPr lang="es-UY" sz="4800" dirty="0"/>
          </a:p>
        </p:txBody>
      </p:sp>
      <p:sp>
        <p:nvSpPr>
          <p:cNvPr id="105" name="Marcador de contenido 2">
            <a:extLst>
              <a:ext uri="{FF2B5EF4-FFF2-40B4-BE49-F238E27FC236}">
                <a16:creationId xmlns:a16="http://schemas.microsoft.com/office/drawing/2014/main" id="{896155DC-66B9-4505-BDFD-517FA827A833}"/>
              </a:ext>
            </a:extLst>
          </p:cNvPr>
          <p:cNvSpPr txBox="1">
            <a:spLocks/>
          </p:cNvSpPr>
          <p:nvPr/>
        </p:nvSpPr>
        <p:spPr>
          <a:xfrm>
            <a:off x="685801" y="2435735"/>
            <a:ext cx="3594651" cy="2531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MX" sz="3600" dirty="0"/>
              <a:t>IA</a:t>
            </a:r>
          </a:p>
          <a:p>
            <a:pPr marL="0" indent="0">
              <a:buFont typeface="Arial"/>
              <a:buNone/>
            </a:pPr>
            <a:r>
              <a:rPr lang="es-MX" sz="2400" dirty="0"/>
              <a:t>Se basa en imitar el comportamiento y decisiones humanas</a:t>
            </a:r>
          </a:p>
          <a:p>
            <a:pPr marL="0" indent="0">
              <a:buFont typeface="Arial"/>
              <a:buNone/>
            </a:pPr>
            <a:endParaRPr lang="es-UY" sz="4800" dirty="0"/>
          </a:p>
        </p:txBody>
      </p:sp>
    </p:spTree>
    <p:extLst>
      <p:ext uri="{BB962C8B-B14F-4D97-AF65-F5344CB8AC3E}">
        <p14:creationId xmlns:p14="http://schemas.microsoft.com/office/powerpoint/2010/main" val="1260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6" grpId="0"/>
      <p:bldP spid="3" grpId="0" build="p"/>
      <p:bldP spid="105" grpId="0"/>
      <p:bldP spid="10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88AF8-1A75-4D89-88B8-7CCE40D3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4762091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Puntos de </a:t>
            </a:r>
            <a:r>
              <a:rPr lang="en-US" dirty="0" err="1"/>
              <a:t>colores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01E7EC-3BBE-4947-8EA1-15E5EAB45E87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 err="1"/>
              <a:t>Clasificar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el punto </a:t>
            </a:r>
            <a:r>
              <a:rPr lang="en-US" sz="2400" dirty="0" err="1"/>
              <a:t>pertenece</a:t>
            </a:r>
            <a:r>
              <a:rPr lang="en-US" sz="2400" dirty="0"/>
              <a:t> al </a:t>
            </a:r>
            <a:r>
              <a:rPr lang="en-US" sz="2400" dirty="0" err="1"/>
              <a:t>grupo</a:t>
            </a:r>
            <a:r>
              <a:rPr lang="en-US" sz="2400" dirty="0"/>
              <a:t> </a:t>
            </a:r>
            <a:r>
              <a:rPr lang="en-US" sz="2400" dirty="0" err="1"/>
              <a:t>naranja</a:t>
            </a:r>
            <a:r>
              <a:rPr lang="en-US" sz="2400" dirty="0"/>
              <a:t> o al </a:t>
            </a:r>
            <a:r>
              <a:rPr lang="en-US" sz="2400" dirty="0" err="1"/>
              <a:t>grupo</a:t>
            </a:r>
            <a:r>
              <a:rPr lang="en-US" sz="2400" dirty="0"/>
              <a:t> </a:t>
            </a:r>
            <a:r>
              <a:rPr lang="en-US" sz="2400" dirty="0" err="1"/>
              <a:t>azul</a:t>
            </a:r>
            <a:r>
              <a:rPr lang="en-US" sz="2400" dirty="0"/>
              <a:t>, </a:t>
            </a:r>
            <a:r>
              <a:rPr lang="en-US" sz="2400" dirty="0" err="1"/>
              <a:t>teniendo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entrada sus </a:t>
            </a:r>
            <a:r>
              <a:rPr lang="en-US" sz="2400" dirty="0" err="1"/>
              <a:t>coordenadas</a:t>
            </a:r>
            <a:r>
              <a:rPr lang="en-US" sz="2400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CF4686-51B3-4AE1-9F9C-371849B4C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863" y="796413"/>
            <a:ext cx="5155370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950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0F4FC1-4149-45C2-9A9D-B240048F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Neurona 1</a:t>
            </a:r>
          </a:p>
        </p:txBody>
      </p:sp>
      <p:sp useBgFill="1">
        <p:nvSpPr>
          <p:cNvPr id="84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8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F26D2CF9-D368-4D5B-9830-ADAB2E60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177" y="2433919"/>
            <a:ext cx="4619332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9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C9A09C-4FD1-412E-91A3-5243C1BCC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Neurona 2</a:t>
            </a:r>
          </a:p>
        </p:txBody>
      </p:sp>
      <p:sp useBgFill="1">
        <p:nvSpPr>
          <p:cNvPr id="20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D52AA082-521F-472C-91FB-EC9F850A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837" y="2433919"/>
            <a:ext cx="4666012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0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0CAF85-2FB6-4605-A438-5A38053E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Obtenemos</a:t>
            </a:r>
          </a:p>
        </p:txBody>
      </p:sp>
      <p:sp useBgFill="1">
        <p:nvSpPr>
          <p:cNvPr id="82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84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10D0A0FA-B9BA-45F0-B42F-88175CF9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28" y="2433919"/>
            <a:ext cx="4615229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663E7BCA-E0FA-4E55-B6F9-296548775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1D6E130B-775E-4AE3-971F-4765BB84A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E9F2A0-93A5-441F-AACE-EA3FBBCA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Visualización</a:t>
            </a:r>
            <a:endParaRPr lang="en-US" sz="4800" dirty="0">
              <a:solidFill>
                <a:srgbClr val="FFFFFF"/>
              </a:solidFill>
            </a:endParaRPr>
          </a:p>
        </p:txBody>
      </p:sp>
      <p:sp useBgFill="1">
        <p:nvSpPr>
          <p:cNvPr id="114" name="Rounded Rectangle 3">
            <a:extLst>
              <a:ext uri="{FF2B5EF4-FFF2-40B4-BE49-F238E27FC236}">
                <a16:creationId xmlns:a16="http://schemas.microsoft.com/office/drawing/2014/main" id="{47D1B3D9-1F1B-468B-AC82-D0DD90D05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2379" y="639097"/>
            <a:ext cx="5471927" cy="5575439"/>
          </a:xfrm>
          <a:prstGeom prst="roundRect">
            <a:avLst>
              <a:gd name="adj" fmla="val 531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31A7B63-6C0B-4D0F-B823-A38E5840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720971" y="1734023"/>
            <a:ext cx="4173253" cy="33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C9A09C-4FD1-412E-91A3-5243C1BCC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Neurona</a:t>
            </a:r>
            <a:r>
              <a:rPr lang="en-US" sz="4800" dirty="0">
                <a:solidFill>
                  <a:srgbClr val="FFFFFF"/>
                </a:solidFill>
              </a:rPr>
              <a:t> 3</a:t>
            </a:r>
          </a:p>
        </p:txBody>
      </p:sp>
      <p:sp useBgFill="1">
        <p:nvSpPr>
          <p:cNvPr id="113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5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36DD4725-537D-4CF6-871A-1EC8ABB7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0496" y="2433919"/>
            <a:ext cx="4572692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81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C9A09C-4FD1-412E-91A3-5243C1BCC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Resultado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22F9AE-E7E3-4BE3-8CAC-877266310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65" r="2365"/>
          <a:stretch/>
        </p:blipFill>
        <p:spPr>
          <a:xfrm>
            <a:off x="6076606" y="701376"/>
            <a:ext cx="5471927" cy="545088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030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6395A8-A9EB-46ED-BCFD-1375F02B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Representación</a:t>
            </a:r>
          </a:p>
        </p:txBody>
      </p:sp>
      <p:pic>
        <p:nvPicPr>
          <p:cNvPr id="4" name="Imagen 3" descr="Gráfico, Gráfico radial&#10;&#10;Descripción generada automáticamente">
            <a:extLst>
              <a:ext uri="{FF2B5EF4-FFF2-40B4-BE49-F238E27FC236}">
                <a16:creationId xmlns:a16="http://schemas.microsoft.com/office/drawing/2014/main" id="{3A30C779-158E-44C6-BB9A-0C941C32C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43" y="1021129"/>
            <a:ext cx="5494015" cy="48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6128E2-0014-46DE-B9B3-12F1AA37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Asignación</a:t>
            </a:r>
            <a:endParaRPr lang="en-US" sz="48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6C04191-6041-4439-9DFC-1CD09C97A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44" t="4696" r="30274" b="12687"/>
          <a:stretch/>
        </p:blipFill>
        <p:spPr>
          <a:xfrm>
            <a:off x="6076606" y="690692"/>
            <a:ext cx="5471927" cy="547224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F68EB818-452D-4B24-9A67-9F5B382FBDE9}"/>
              </a:ext>
            </a:extLst>
          </p:cNvPr>
          <p:cNvSpPr/>
          <p:nvPr/>
        </p:nvSpPr>
        <p:spPr>
          <a:xfrm>
            <a:off x="9267614" y="3467992"/>
            <a:ext cx="583096" cy="566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B404B12-7C51-44A9-B260-5D955D0AD02E}"/>
              </a:ext>
            </a:extLst>
          </p:cNvPr>
          <p:cNvSpPr/>
          <p:nvPr/>
        </p:nvSpPr>
        <p:spPr>
          <a:xfrm>
            <a:off x="8213799" y="2221995"/>
            <a:ext cx="282640" cy="2904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944F24E-6C95-4F9E-866C-1AEA7EB024FF}"/>
              </a:ext>
            </a:extLst>
          </p:cNvPr>
          <p:cNvSpPr/>
          <p:nvPr/>
        </p:nvSpPr>
        <p:spPr>
          <a:xfrm>
            <a:off x="7630703" y="2915268"/>
            <a:ext cx="583096" cy="56689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328F101-B8DD-480F-8F9F-314A6EC58997}"/>
              </a:ext>
            </a:extLst>
          </p:cNvPr>
          <p:cNvSpPr/>
          <p:nvPr/>
        </p:nvSpPr>
        <p:spPr>
          <a:xfrm>
            <a:off x="9139903" y="1800308"/>
            <a:ext cx="583096" cy="56689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21473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6128E2-0014-46DE-B9B3-12F1AA37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Asignación</a:t>
            </a:r>
            <a:endParaRPr lang="en-US" sz="48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6C04191-6041-4439-9DFC-1CD09C97A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7" r="5467"/>
          <a:stretch/>
        </p:blipFill>
        <p:spPr>
          <a:xfrm>
            <a:off x="6076606" y="690692"/>
            <a:ext cx="5471927" cy="547224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F68EB818-452D-4B24-9A67-9F5B382FBDE9}"/>
              </a:ext>
            </a:extLst>
          </p:cNvPr>
          <p:cNvSpPr/>
          <p:nvPr/>
        </p:nvSpPr>
        <p:spPr>
          <a:xfrm>
            <a:off x="10125705" y="3003911"/>
            <a:ext cx="583096" cy="566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944F24E-6C95-4F9E-866C-1AEA7EB024FF}"/>
              </a:ext>
            </a:extLst>
          </p:cNvPr>
          <p:cNvSpPr/>
          <p:nvPr/>
        </p:nvSpPr>
        <p:spPr>
          <a:xfrm>
            <a:off x="9701636" y="978674"/>
            <a:ext cx="583096" cy="56689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328F101-B8DD-480F-8F9F-314A6EC58997}"/>
              </a:ext>
            </a:extLst>
          </p:cNvPr>
          <p:cNvSpPr/>
          <p:nvPr/>
        </p:nvSpPr>
        <p:spPr>
          <a:xfrm>
            <a:off x="7014477" y="978674"/>
            <a:ext cx="583096" cy="56689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76EC6B7-B511-40B4-8D58-19DF465F6BDE}"/>
              </a:ext>
            </a:extLst>
          </p:cNvPr>
          <p:cNvSpPr/>
          <p:nvPr/>
        </p:nvSpPr>
        <p:spPr>
          <a:xfrm>
            <a:off x="7014477" y="2945405"/>
            <a:ext cx="583096" cy="566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31183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D78F7-7C55-4030-A8FC-99BBE820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s-MX"/>
              <a:t>¿Qué es una red neuronal?</a:t>
            </a:r>
            <a:endParaRPr lang="es-U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5DD030-4490-4778-8419-EB4BC822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nombre</a:t>
            </a:r>
            <a:r>
              <a:rPr lang="en-US"/>
              <a:t> y </a:t>
            </a:r>
            <a:r>
              <a:rPr lang="en-US" err="1"/>
              <a:t>estructura</a:t>
            </a:r>
            <a:r>
              <a:rPr lang="en-US"/>
              <a:t> </a:t>
            </a:r>
            <a:r>
              <a:rPr lang="en-US" err="1"/>
              <a:t>están</a:t>
            </a:r>
            <a:r>
              <a:rPr lang="en-US"/>
              <a:t> </a:t>
            </a:r>
            <a:r>
              <a:rPr lang="en-US" err="1"/>
              <a:t>inspirados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el </a:t>
            </a:r>
            <a:r>
              <a:rPr lang="en-US" err="1"/>
              <a:t>cerebro</a:t>
            </a:r>
            <a:r>
              <a:rPr lang="en-US"/>
              <a:t> </a:t>
            </a:r>
            <a:r>
              <a:rPr lang="en-US" err="1"/>
              <a:t>humano</a:t>
            </a:r>
            <a:r>
              <a:rPr lang="en-US"/>
              <a:t>, </a:t>
            </a:r>
            <a:r>
              <a:rPr lang="en-US" err="1"/>
              <a:t>imitando</a:t>
            </a:r>
            <a:r>
              <a:rPr lang="en-US"/>
              <a:t> al forma </a:t>
            </a:r>
            <a:r>
              <a:rPr lang="en-US" err="1"/>
              <a:t>en</a:t>
            </a:r>
            <a:r>
              <a:rPr lang="en-US"/>
              <a:t> la que se </a:t>
            </a:r>
            <a:r>
              <a:rPr lang="en-US" err="1"/>
              <a:t>conectan</a:t>
            </a:r>
            <a:r>
              <a:rPr lang="en-US"/>
              <a:t> las </a:t>
            </a:r>
            <a:r>
              <a:rPr lang="en-US" err="1"/>
              <a:t>neuronas</a:t>
            </a:r>
            <a:r>
              <a:rPr lang="en-US"/>
              <a:t> </a:t>
            </a:r>
            <a:r>
              <a:rPr lang="en-US" err="1"/>
              <a:t>humanas</a:t>
            </a:r>
            <a:r>
              <a:rPr lang="en-US"/>
              <a:t>.</a:t>
            </a:r>
          </a:p>
          <a:p>
            <a:endParaRPr lang="es-UY"/>
          </a:p>
        </p:txBody>
      </p:sp>
      <p:pic>
        <p:nvPicPr>
          <p:cNvPr id="1028" name="Picture 4" descr="Sinapsis">
            <a:extLst>
              <a:ext uri="{FF2B5EF4-FFF2-40B4-BE49-F238E27FC236}">
                <a16:creationId xmlns:a16="http://schemas.microsoft.com/office/drawing/2014/main" id="{4EF2D362-DA01-4745-BC71-17AFBC5B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717313"/>
            <a:ext cx="6095593" cy="3261142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645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801D6E-D6CB-4AA5-85C5-C16165548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69" y="1189166"/>
            <a:ext cx="10586507" cy="447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5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berinto">
            <a:extLst>
              <a:ext uri="{FF2B5EF4-FFF2-40B4-BE49-F238E27FC236}">
                <a16:creationId xmlns:a16="http://schemas.microsoft.com/office/drawing/2014/main" id="{E72B08F4-E5EC-4F01-B126-65D92BBA0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AE04307-8B3E-4CFB-A6BA-3DB18F68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Mejor opción</a:t>
            </a:r>
          </a:p>
        </p:txBody>
      </p:sp>
    </p:spTree>
    <p:extLst>
      <p:ext uri="{BB962C8B-B14F-4D97-AF65-F5344CB8AC3E}">
        <p14:creationId xmlns:p14="http://schemas.microsoft.com/office/powerpoint/2010/main" val="25337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03E38E-77EB-4693-A98B-48C0E5EB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Regla de signos</a:t>
            </a:r>
          </a:p>
        </p:txBody>
      </p:sp>
      <p:pic>
        <p:nvPicPr>
          <p:cNvPr id="5122" name="Picture 2" descr="Regla de los signos (ejemplos y test) - Didactalia: material educativo">
            <a:extLst>
              <a:ext uri="{FF2B5EF4-FFF2-40B4-BE49-F238E27FC236}">
                <a16:creationId xmlns:a16="http://schemas.microsoft.com/office/drawing/2014/main" id="{C7D9AA61-4CB9-43B2-B4E3-5F3879E6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7261" y="645517"/>
            <a:ext cx="3245822" cy="373816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F925F2D-F46D-4CFF-A8B2-66B85AADE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802" y="645517"/>
            <a:ext cx="3776571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9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9B9425-6A38-4685-BCE5-35638CF9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Resultado</a:t>
            </a:r>
            <a:endParaRPr lang="en-US" sz="4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430B8A-0223-45EE-A076-909A4C83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754906"/>
            <a:ext cx="5471927" cy="534382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995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F312F5-121C-4312-8C62-EC75794E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69" y="1162701"/>
            <a:ext cx="10586507" cy="45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64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88AF8-1A75-4D89-88B8-7CCE40D3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4762091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Puntos de </a:t>
            </a:r>
            <a:r>
              <a:rPr lang="en-US" dirty="0" err="1"/>
              <a:t>colores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01E7EC-3BBE-4947-8EA1-15E5EAB45E87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 err="1"/>
              <a:t>Clasificar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el punto </a:t>
            </a:r>
            <a:r>
              <a:rPr lang="en-US" sz="2400" dirty="0" err="1"/>
              <a:t>pertenece</a:t>
            </a:r>
            <a:r>
              <a:rPr lang="en-US" sz="2400" dirty="0"/>
              <a:t> al </a:t>
            </a:r>
            <a:r>
              <a:rPr lang="en-US" sz="2400" dirty="0" err="1"/>
              <a:t>grupo</a:t>
            </a:r>
            <a:r>
              <a:rPr lang="en-US" sz="2400" dirty="0"/>
              <a:t> </a:t>
            </a:r>
            <a:r>
              <a:rPr lang="en-US" sz="2400" dirty="0" err="1"/>
              <a:t>naranja</a:t>
            </a:r>
            <a:r>
              <a:rPr lang="en-US" sz="2400" dirty="0"/>
              <a:t> o al </a:t>
            </a:r>
            <a:r>
              <a:rPr lang="en-US" sz="2400" dirty="0" err="1"/>
              <a:t>grupo</a:t>
            </a:r>
            <a:r>
              <a:rPr lang="en-US" sz="2400" dirty="0"/>
              <a:t> </a:t>
            </a:r>
            <a:r>
              <a:rPr lang="en-US" sz="2400" dirty="0" err="1"/>
              <a:t>azul</a:t>
            </a:r>
            <a:r>
              <a:rPr lang="en-US" sz="2400" dirty="0"/>
              <a:t>, </a:t>
            </a:r>
            <a:r>
              <a:rPr lang="en-US" sz="2400" dirty="0" err="1"/>
              <a:t>teniendo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entrada sus </a:t>
            </a:r>
            <a:r>
              <a:rPr lang="en-US" sz="2400" dirty="0" err="1"/>
              <a:t>coordenadas</a:t>
            </a:r>
            <a:r>
              <a:rPr lang="en-US" sz="2400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CF4686-51B3-4AE1-9F9C-371849B4C8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8" r="1148"/>
          <a:stretch/>
        </p:blipFill>
        <p:spPr>
          <a:xfrm>
            <a:off x="5759863" y="796413"/>
            <a:ext cx="5155370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297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DF7155-C4F8-48D4-85F6-C93F8A92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Idea</a:t>
            </a:r>
          </a:p>
        </p:txBody>
      </p:sp>
      <p:sp useBgFill="1">
        <p:nvSpPr>
          <p:cNvPr id="77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9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Funciones de segundo Grado | Razón Artificial">
            <a:extLst>
              <a:ext uri="{FF2B5EF4-FFF2-40B4-BE49-F238E27FC236}">
                <a16:creationId xmlns:a16="http://schemas.microsoft.com/office/drawing/2014/main" id="{75F3DCE3-D17E-4656-94EA-E91E1B25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4679" y="2502201"/>
            <a:ext cx="5124328" cy="307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41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6395A8-A9EB-46ED-BCFD-1375F02B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Representación</a:t>
            </a:r>
          </a:p>
        </p:txBody>
      </p:sp>
      <p:pic>
        <p:nvPicPr>
          <p:cNvPr id="8" name="Imagen 7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C50E7F35-1F09-4F9F-B1E6-240CA11B5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230" y="1032569"/>
            <a:ext cx="5877306" cy="50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99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6128E2-0014-46DE-B9B3-12F1AA37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Asignación</a:t>
            </a:r>
            <a:endParaRPr lang="en-US" sz="48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6C04191-6041-4439-9DFC-1CD09C97A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3" r="8883"/>
          <a:stretch/>
        </p:blipFill>
        <p:spPr>
          <a:xfrm>
            <a:off x="6076606" y="690692"/>
            <a:ext cx="5471927" cy="547224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F68EB818-452D-4B24-9A67-9F5B382FBDE9}"/>
              </a:ext>
            </a:extLst>
          </p:cNvPr>
          <p:cNvSpPr/>
          <p:nvPr/>
        </p:nvSpPr>
        <p:spPr>
          <a:xfrm>
            <a:off x="8653917" y="2290707"/>
            <a:ext cx="583096" cy="566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944F24E-6C95-4F9E-866C-1AEA7EB024FF}"/>
              </a:ext>
            </a:extLst>
          </p:cNvPr>
          <p:cNvSpPr/>
          <p:nvPr/>
        </p:nvSpPr>
        <p:spPr>
          <a:xfrm>
            <a:off x="8684518" y="4303618"/>
            <a:ext cx="583096" cy="56689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294254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6128E2-0014-46DE-B9B3-12F1AA37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Asignación</a:t>
            </a:r>
            <a:endParaRPr lang="en-US" sz="48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6C04191-6041-4439-9DFC-1CD09C97A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4" r="4084"/>
          <a:stretch/>
        </p:blipFill>
        <p:spPr>
          <a:xfrm>
            <a:off x="6076606" y="690692"/>
            <a:ext cx="5471927" cy="547224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F68EB818-452D-4B24-9A67-9F5B382FBDE9}"/>
              </a:ext>
            </a:extLst>
          </p:cNvPr>
          <p:cNvSpPr/>
          <p:nvPr/>
        </p:nvSpPr>
        <p:spPr>
          <a:xfrm>
            <a:off x="6588877" y="3143368"/>
            <a:ext cx="583096" cy="566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944F24E-6C95-4F9E-866C-1AEA7EB024FF}"/>
              </a:ext>
            </a:extLst>
          </p:cNvPr>
          <p:cNvSpPr/>
          <p:nvPr/>
        </p:nvSpPr>
        <p:spPr>
          <a:xfrm>
            <a:off x="8636338" y="3055510"/>
            <a:ext cx="583096" cy="56689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DB87D14-236F-4EA2-AD9F-0BC07DFDDCA8}"/>
              </a:ext>
            </a:extLst>
          </p:cNvPr>
          <p:cNvSpPr/>
          <p:nvPr/>
        </p:nvSpPr>
        <p:spPr>
          <a:xfrm>
            <a:off x="10504895" y="3143368"/>
            <a:ext cx="583096" cy="566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0D2EADA-EF33-422B-8776-413EE4C29CB9}"/>
              </a:ext>
            </a:extLst>
          </p:cNvPr>
          <p:cNvSpPr/>
          <p:nvPr/>
        </p:nvSpPr>
        <p:spPr>
          <a:xfrm>
            <a:off x="8636338" y="4925785"/>
            <a:ext cx="583096" cy="566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2F32777-F50A-4E0D-AB8E-DA9FFF3E2396}"/>
              </a:ext>
            </a:extLst>
          </p:cNvPr>
          <p:cNvSpPr/>
          <p:nvPr/>
        </p:nvSpPr>
        <p:spPr>
          <a:xfrm>
            <a:off x="8583203" y="1081871"/>
            <a:ext cx="583096" cy="566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151344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2892B1-B57D-4317-B5A8-288523B81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Estructura</a:t>
            </a:r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4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76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78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80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8" descr="Visual diagram of an input layer, hidden layers, and an output layer of a feedforward neural network">
            <a:extLst>
              <a:ext uri="{FF2B5EF4-FFF2-40B4-BE49-F238E27FC236}">
                <a16:creationId xmlns:a16="http://schemas.microsoft.com/office/drawing/2014/main" id="{FA384616-292F-4C6F-941A-F05CCFF4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4659" y="1851148"/>
            <a:ext cx="5998932" cy="42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934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D2165-916E-4774-9413-51DC07A8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69" y="1281799"/>
            <a:ext cx="10586507" cy="42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2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4E1D42-BD48-41AE-BD30-11A0A7C0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¿Cómo se crea una neurona?</a:t>
            </a:r>
          </a:p>
        </p:txBody>
      </p:sp>
      <p:pic>
        <p:nvPicPr>
          <p:cNvPr id="6" name="Graphic 5" descr="Cerebro">
            <a:extLst>
              <a:ext uri="{FF2B5EF4-FFF2-40B4-BE49-F238E27FC236}">
                <a16:creationId xmlns:a16="http://schemas.microsoft.com/office/drawing/2014/main" id="{46F4E01D-008C-42B8-99F3-D4D4BABCC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40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9E0E2-E9EA-4611-8398-DA5696C4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20" y="2912110"/>
            <a:ext cx="3765688" cy="627275"/>
          </a:xfrm>
        </p:spPr>
        <p:txBody>
          <a:bodyPr>
            <a:normAutofit fontScale="90000"/>
          </a:bodyPr>
          <a:lstStyle/>
          <a:p>
            <a:r>
              <a:rPr lang="es-MX" dirty="0" err="1"/>
              <a:t>ACtivación</a:t>
            </a:r>
            <a:endParaRPr lang="es-UY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84CB74-0717-4089-862F-F6E6DB91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0" y="3762362"/>
            <a:ext cx="3765688" cy="171037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96199FC-7955-4746-BEA6-4956D90597EE}"/>
              </a:ext>
            </a:extLst>
          </p:cNvPr>
          <p:cNvSpPr txBox="1">
            <a:spLocks/>
          </p:cNvSpPr>
          <p:nvPr/>
        </p:nvSpPr>
        <p:spPr>
          <a:xfrm>
            <a:off x="440061" y="638424"/>
            <a:ext cx="3765688" cy="6325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Pesos iniciales</a:t>
            </a:r>
            <a:endParaRPr lang="es-UY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54A4EF-5DA1-473D-AECA-F81B5092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61" y="1441012"/>
            <a:ext cx="5094257" cy="10377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B5CEC0F-4A67-4719-A761-571031E07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000" y="4839626"/>
            <a:ext cx="6415439" cy="1733638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FD6116B-9D79-4A6E-B8BF-8B4D75B016FF}"/>
              </a:ext>
            </a:extLst>
          </p:cNvPr>
          <p:cNvSpPr txBox="1">
            <a:spLocks/>
          </p:cNvSpPr>
          <p:nvPr/>
        </p:nvSpPr>
        <p:spPr>
          <a:xfrm>
            <a:off x="4434000" y="3990271"/>
            <a:ext cx="3765688" cy="62727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Entrenamiento</a:t>
            </a:r>
            <a:endParaRPr lang="es-UY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F9FB993-2AA9-49AB-95C0-D097DF45E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254" y="1397887"/>
            <a:ext cx="5819693" cy="932499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3D18F552-7B66-4F19-8D26-9F442D13F73C}"/>
              </a:ext>
            </a:extLst>
          </p:cNvPr>
          <p:cNvSpPr txBox="1">
            <a:spLocks/>
          </p:cNvSpPr>
          <p:nvPr/>
        </p:nvSpPr>
        <p:spPr>
          <a:xfrm>
            <a:off x="5914254" y="508513"/>
            <a:ext cx="3765688" cy="9324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Pensar</a:t>
            </a:r>
            <a:endParaRPr lang="es-UY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C2CB99-CA9B-4F03-806B-0DE34D76E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487" y="2238675"/>
            <a:ext cx="4803783" cy="27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B2B4FB-1D2D-4F2C-A7C6-FC1EF866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22" y="828384"/>
            <a:ext cx="4138564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Usamos</a:t>
            </a:r>
            <a:r>
              <a:rPr lang="en-US" sz="4800" dirty="0"/>
              <a:t> la </a:t>
            </a:r>
            <a:r>
              <a:rPr lang="en-US" sz="4800" dirty="0" err="1"/>
              <a:t>neurona</a:t>
            </a:r>
            <a:r>
              <a:rPr lang="en-US" sz="4800" dirty="0"/>
              <a:t> </a:t>
            </a:r>
            <a:r>
              <a:rPr lang="en-US" sz="4800" dirty="0" err="1"/>
              <a:t>creada</a:t>
            </a:r>
            <a:endParaRPr lang="en-US" sz="4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7338F0-EEBC-40DD-8025-B6CD6418F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314" y="964252"/>
            <a:ext cx="6921364" cy="492771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0089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505F0B-E3DE-4610-ADAB-A0EE585F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/>
              <a:t>Implementación</a:t>
            </a:r>
            <a:r>
              <a:rPr lang="en-US" dirty="0"/>
              <a:t> con </a:t>
            </a:r>
            <a:r>
              <a:rPr lang="en-US" dirty="0" err="1"/>
              <a:t>keras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E9C95D8E-3E10-49D9-8609-28FF576031B7}"/>
              </a:ext>
            </a:extLst>
          </p:cNvPr>
          <p:cNvSpPr txBox="1"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800" dirty="0" err="1"/>
              <a:t>Objetivo</a:t>
            </a:r>
            <a:r>
              <a:rPr lang="en-US" sz="2800" dirty="0"/>
              <a:t>: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800" dirty="0"/>
              <a:t>-Red que a </a:t>
            </a:r>
            <a:r>
              <a:rPr lang="en-US" sz="2800" dirty="0" err="1"/>
              <a:t>partir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de </a:t>
            </a:r>
            <a:r>
              <a:rPr lang="en-US" sz="2800" dirty="0" err="1"/>
              <a:t>salud</a:t>
            </a:r>
            <a:r>
              <a:rPr lang="en-US" sz="2800" dirty="0"/>
              <a:t> </a:t>
            </a:r>
            <a:r>
              <a:rPr lang="en-US" sz="2800" dirty="0" err="1"/>
              <a:t>pueda</a:t>
            </a:r>
            <a:r>
              <a:rPr lang="en-US" sz="2800" dirty="0"/>
              <a:t> </a:t>
            </a:r>
            <a:r>
              <a:rPr lang="en-US" sz="2800" dirty="0" err="1"/>
              <a:t>predecir</a:t>
            </a:r>
            <a:r>
              <a:rPr lang="en-US" sz="2800" dirty="0"/>
              <a:t> </a:t>
            </a:r>
            <a:r>
              <a:rPr lang="en-US" sz="2800" dirty="0" err="1"/>
              <a:t>si</a:t>
            </a:r>
            <a:r>
              <a:rPr lang="en-US" sz="2800" dirty="0"/>
              <a:t> la persona </a:t>
            </a:r>
            <a:r>
              <a:rPr lang="en-US" sz="2800" dirty="0" err="1"/>
              <a:t>tiene</a:t>
            </a:r>
            <a:r>
              <a:rPr lang="en-US" sz="2800" dirty="0"/>
              <a:t> diabetes</a:t>
            </a:r>
          </a:p>
        </p:txBody>
      </p:sp>
    </p:spTree>
    <p:extLst>
      <p:ext uri="{BB962C8B-B14F-4D97-AF65-F5344CB8AC3E}">
        <p14:creationId xmlns:p14="http://schemas.microsoft.com/office/powerpoint/2010/main" val="195086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0B68B0-1D8C-4204-A738-2042BBC6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578" y="1152286"/>
            <a:ext cx="1783668" cy="8596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 err="1"/>
              <a:t>Datos</a:t>
            </a:r>
            <a:endParaRPr lang="en-US" sz="4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0E8B12-6CC7-45EF-922E-2C26BC098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840" y="2122430"/>
            <a:ext cx="8427161" cy="41934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148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E9720F-A4F5-46D6-8912-E75FEC91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192" y="1059541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Código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B4C9AB-5995-4BA0-BEF0-C0C5CD462F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3" b="203"/>
          <a:stretch/>
        </p:blipFill>
        <p:spPr>
          <a:xfrm>
            <a:off x="629809" y="1164712"/>
            <a:ext cx="7096207" cy="46480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8" descr="Visual diagram of an input layer, hidden layers, and an output layer of a feedforward neural network">
            <a:extLst>
              <a:ext uri="{FF2B5EF4-FFF2-40B4-BE49-F238E27FC236}">
                <a16:creationId xmlns:a16="http://schemas.microsoft.com/office/drawing/2014/main" id="{0D69375F-F48A-4BF9-BF0C-CB5AB649A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7098" y="1059541"/>
            <a:ext cx="3475093" cy="246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830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70E691-6E8A-481D-B32C-87AFBC3D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 err="1"/>
              <a:t>Resultado</a:t>
            </a:r>
            <a:endParaRPr lang="en-US" sz="4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67CB60D-C9F1-4677-AD83-85AC37598537}"/>
              </a:ext>
            </a:extLst>
          </p:cNvPr>
          <p:cNvSpPr txBox="1"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 err="1"/>
              <a:t>Obtenemos</a:t>
            </a:r>
            <a:r>
              <a:rPr lang="en-US" sz="2000" dirty="0"/>
              <a:t> una red que </a:t>
            </a:r>
            <a:r>
              <a:rPr lang="en-US" sz="2000" dirty="0" err="1"/>
              <a:t>puede</a:t>
            </a:r>
            <a:r>
              <a:rPr lang="en-US" sz="2000" dirty="0"/>
              <a:t> </a:t>
            </a:r>
            <a:r>
              <a:rPr lang="en-US" sz="2000" dirty="0" err="1"/>
              <a:t>predecir</a:t>
            </a:r>
            <a:r>
              <a:rPr lang="en-US" sz="2000" dirty="0"/>
              <a:t> con un 81.9% de </a:t>
            </a:r>
            <a:r>
              <a:rPr lang="en-US" sz="2000" dirty="0" err="1"/>
              <a:t>seguridad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una persona </a:t>
            </a:r>
            <a:r>
              <a:rPr lang="en-US" sz="2000" dirty="0" err="1"/>
              <a:t>tiene</a:t>
            </a:r>
            <a:r>
              <a:rPr lang="en-US" sz="2000" dirty="0"/>
              <a:t> diabetes o no con los </a:t>
            </a:r>
            <a:r>
              <a:rPr lang="en-US" sz="2000" dirty="0" err="1"/>
              <a:t>datos</a:t>
            </a:r>
            <a:r>
              <a:rPr lang="en-US" sz="2000" dirty="0"/>
              <a:t> </a:t>
            </a:r>
            <a:r>
              <a:rPr lang="en-US" sz="2000" dirty="0" err="1"/>
              <a:t>proporcionados</a:t>
            </a:r>
            <a:endParaRPr lang="en-US" sz="2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676EC07-847F-4F41-8ABC-7EFAE170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764" y="4335688"/>
            <a:ext cx="3114683" cy="6427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235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1CD6C8-C368-4656-8C15-244020D5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Links de </a:t>
            </a:r>
            <a:r>
              <a:rPr lang="es-MX" dirty="0" err="1"/>
              <a:t>interes</a:t>
            </a:r>
            <a:endParaRPr lang="es-UY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1B8230-3B5B-4772-AD3E-910934A8B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Y" dirty="0">
                <a:hlinkClick r:id="rId2"/>
              </a:rPr>
              <a:t>El modelo de redes neuronales - IBM </a:t>
            </a:r>
            <a:r>
              <a:rPr lang="es-UY" dirty="0" err="1">
                <a:hlinkClick r:id="rId2"/>
              </a:rPr>
              <a:t>Documentation</a:t>
            </a:r>
            <a:endParaRPr lang="es-UY" dirty="0">
              <a:hlinkClick r:id="rId3"/>
            </a:endParaRPr>
          </a:p>
          <a:p>
            <a:r>
              <a:rPr lang="es-UY" dirty="0">
                <a:hlinkClick r:id="rId3"/>
              </a:rPr>
              <a:t>Pliegues – GeoGebra</a:t>
            </a:r>
            <a:endParaRPr lang="es-UY" dirty="0"/>
          </a:p>
          <a:p>
            <a:r>
              <a:rPr lang="es-UY" dirty="0">
                <a:hlinkClick r:id="rId4"/>
              </a:rPr>
              <a:t>Figura2 - GeoGebra</a:t>
            </a:r>
            <a:endParaRPr lang="es-UY" dirty="0"/>
          </a:p>
          <a:p>
            <a:r>
              <a:rPr lang="pt-BR" dirty="0" err="1">
                <a:hlinkClick r:id="rId5"/>
              </a:rPr>
              <a:t>Pima</a:t>
            </a:r>
            <a:r>
              <a:rPr lang="pt-BR" dirty="0">
                <a:hlinkClick r:id="rId5"/>
              </a:rPr>
              <a:t> </a:t>
            </a:r>
            <a:r>
              <a:rPr lang="pt-BR" dirty="0" err="1">
                <a:hlinkClick r:id="rId5"/>
              </a:rPr>
              <a:t>Indians</a:t>
            </a:r>
            <a:r>
              <a:rPr lang="pt-BR" dirty="0">
                <a:hlinkClick r:id="rId5"/>
              </a:rPr>
              <a:t> Diabetes </a:t>
            </a:r>
            <a:r>
              <a:rPr lang="pt-BR" dirty="0" err="1">
                <a:hlinkClick r:id="rId5"/>
              </a:rPr>
              <a:t>Database</a:t>
            </a:r>
            <a:r>
              <a:rPr lang="pt-BR" dirty="0">
                <a:hlinkClick r:id="rId5"/>
              </a:rPr>
              <a:t> | </a:t>
            </a:r>
            <a:r>
              <a:rPr lang="pt-BR" dirty="0" err="1">
                <a:hlinkClick r:id="rId5"/>
              </a:rPr>
              <a:t>Kaggle</a:t>
            </a:r>
            <a:endParaRPr lang="es-UY" dirty="0"/>
          </a:p>
          <a:p>
            <a:r>
              <a:rPr lang="en-US" dirty="0">
                <a:hlinkClick r:id="rId6"/>
              </a:rPr>
              <a:t>A Neural Network Playground (tensorflow.org)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14391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F7379-14BA-46FE-8BEF-85351741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882" y="2722622"/>
            <a:ext cx="4099947" cy="1035579"/>
          </a:xfrm>
        </p:spPr>
        <p:txBody>
          <a:bodyPr>
            <a:normAutofit/>
          </a:bodyPr>
          <a:lstStyle/>
          <a:p>
            <a:r>
              <a:rPr lang="es-MX" sz="4800" dirty="0" err="1"/>
              <a:t>NEuronas</a:t>
            </a:r>
            <a:endParaRPr lang="es-UY" sz="4800" dirty="0"/>
          </a:p>
        </p:txBody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738C413B-57E4-4FAD-AF00-1E89B4273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ounded Rectangle 30">
            <a:extLst>
              <a:ext uri="{FF2B5EF4-FFF2-40B4-BE49-F238E27FC236}">
                <a16:creationId xmlns:a16="http://schemas.microsoft.com/office/drawing/2014/main" id="{96184565-6B22-40B8-AEFC-E5D103C55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Nuestras neuronas sufren atascos que pueden dañar el cerebro">
            <a:extLst>
              <a:ext uri="{FF2B5EF4-FFF2-40B4-BE49-F238E27FC236}">
                <a16:creationId xmlns:a16="http://schemas.microsoft.com/office/drawing/2014/main" id="{D0140BCD-CC42-4F7F-BA84-AA8727D56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2054" y="742745"/>
            <a:ext cx="2497667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2" name="Rounded Rectangle 35">
            <a:extLst>
              <a:ext uri="{FF2B5EF4-FFF2-40B4-BE49-F238E27FC236}">
                <a16:creationId xmlns:a16="http://schemas.microsoft.com/office/drawing/2014/main" id="{A9B5337D-1BB2-4459-9BD6-59184E38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5 NEURONA ARTIFICIAL - Inteligencia Artificial">
            <a:extLst>
              <a:ext uri="{FF2B5EF4-FFF2-40B4-BE49-F238E27FC236}">
                <a16:creationId xmlns:a16="http://schemas.microsoft.com/office/drawing/2014/main" id="{5FF018C9-E1AB-4864-9E69-EFF88BB5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7727" y="3617588"/>
            <a:ext cx="4306322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37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BDC71-ECE3-46AB-866E-99DC6C7C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3300"/>
              <a:t>Funcionamiento de cada neurona</a:t>
            </a:r>
            <a:endParaRPr lang="es-UY" sz="3300"/>
          </a:p>
        </p:txBody>
      </p:sp>
      <p:sp>
        <p:nvSpPr>
          <p:cNvPr id="4108" name="Content Placeholder 4107">
            <a:extLst>
              <a:ext uri="{FF2B5EF4-FFF2-40B4-BE49-F238E27FC236}">
                <a16:creationId xmlns:a16="http://schemas.microsoft.com/office/drawing/2014/main" id="{DC62EB09-95C8-45A0-A65D-2B331E685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neurona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una </a:t>
            </a:r>
            <a:r>
              <a:rPr lang="en-US" dirty="0" err="1"/>
              <a:t>sumatoria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las entradas de la </a:t>
            </a:r>
            <a:r>
              <a:rPr lang="en-US" dirty="0" err="1"/>
              <a:t>capa</a:t>
            </a:r>
            <a:r>
              <a:rPr lang="en-US" dirty="0"/>
              <a:t> anterior </a:t>
            </a:r>
            <a:r>
              <a:rPr lang="en-US" dirty="0" err="1"/>
              <a:t>sumando</a:t>
            </a:r>
            <a:r>
              <a:rPr lang="en-US" dirty="0"/>
              <a:t> un bias (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ajustar</a:t>
            </a:r>
            <a:r>
              <a:rPr lang="en-US" dirty="0"/>
              <a:t> los </a:t>
            </a:r>
            <a:r>
              <a:rPr lang="en-US" dirty="0" err="1"/>
              <a:t>parametros</a:t>
            </a:r>
            <a:r>
              <a:rPr lang="en-US" dirty="0"/>
              <a:t>)</a:t>
            </a:r>
          </a:p>
        </p:txBody>
      </p:sp>
      <p:pic>
        <p:nvPicPr>
          <p:cNvPr id="4104" name="Picture 8" descr="Coordenadas de la recta - Wikipedia, la enciclopedia libre">
            <a:extLst>
              <a:ext uri="{FF2B5EF4-FFF2-40B4-BE49-F238E27FC236}">
                <a16:creationId xmlns:a16="http://schemas.microsoft.com/office/drawing/2014/main" id="{42CB922D-21CF-41EC-A84F-B76784A3F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3292" y="639098"/>
            <a:ext cx="3462925" cy="2692424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thematical formula used to determine summation">
            <a:extLst>
              <a:ext uri="{FF2B5EF4-FFF2-40B4-BE49-F238E27FC236}">
                <a16:creationId xmlns:a16="http://schemas.microsoft.com/office/drawing/2014/main" id="{769898B0-F3B9-45D2-A899-1EAE04E8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694" y="4347494"/>
            <a:ext cx="5454122" cy="1041658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846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E44B49-C32E-4E04-A81F-D91D2B7C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/>
              <a:t>Problemas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77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170" name="Picture 2" descr="Redes neuronales profundas - Tipos y Características - Código Fuente">
            <a:extLst>
              <a:ext uri="{FF2B5EF4-FFF2-40B4-BE49-F238E27FC236}">
                <a16:creationId xmlns:a16="http://schemas.microsoft.com/office/drawing/2014/main" id="{C2691C89-694F-4D12-A08F-5CCB4680A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 r="32572" b="1"/>
          <a:stretch/>
        </p:blipFill>
        <p:spPr bwMode="auto">
          <a:xfrm>
            <a:off x="5425727" y="1312278"/>
            <a:ext cx="6766273" cy="5545722"/>
          </a:xfrm>
          <a:custGeom>
            <a:avLst/>
            <a:gdLst/>
            <a:ahLst/>
            <a:cxnLst/>
            <a:rect l="l" t="t" r="r" b="b"/>
            <a:pathLst>
              <a:path w="6766273" h="5545722">
                <a:moveTo>
                  <a:pt x="4280937" y="0"/>
                </a:moveTo>
                <a:cubicBezTo>
                  <a:pt x="5167548" y="0"/>
                  <a:pt x="5991207" y="269527"/>
                  <a:pt x="6674449" y="731117"/>
                </a:cubicBezTo>
                <a:lnTo>
                  <a:pt x="6766273" y="796414"/>
                </a:lnTo>
                <a:lnTo>
                  <a:pt x="6766273" y="5545722"/>
                </a:lnTo>
                <a:lnTo>
                  <a:pt x="190124" y="5545722"/>
                </a:lnTo>
                <a:lnTo>
                  <a:pt x="134775" y="5350810"/>
                </a:lnTo>
                <a:cubicBezTo>
                  <a:pt x="46793" y="5008850"/>
                  <a:pt x="0" y="4650358"/>
                  <a:pt x="0" y="4280937"/>
                </a:cubicBezTo>
                <a:cubicBezTo>
                  <a:pt x="0" y="1916641"/>
                  <a:pt x="1916641" y="0"/>
                  <a:pt x="4280937" y="0"/>
                </a:cubicBezTo>
                <a:close/>
              </a:path>
            </a:pathLst>
          </a:custGeom>
          <a:noFill/>
          <a:ln w="50800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unciones lineales (rectas), con problemas resueltos">
            <a:extLst>
              <a:ext uri="{FF2B5EF4-FFF2-40B4-BE49-F238E27FC236}">
                <a16:creationId xmlns:a16="http://schemas.microsoft.com/office/drawing/2014/main" id="{CA5BD5FB-BDEB-499D-9FF6-138AF52CC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85"/>
          <a:stretch/>
        </p:blipFill>
        <p:spPr bwMode="auto">
          <a:xfrm>
            <a:off x="444565" y="444565"/>
            <a:ext cx="5000062" cy="4787972"/>
          </a:xfrm>
          <a:custGeom>
            <a:avLst/>
            <a:gdLst/>
            <a:ahLst/>
            <a:cxnLst/>
            <a:rect l="l" t="t" r="r" b="b"/>
            <a:pathLst>
              <a:path w="4523874" h="4523874">
                <a:moveTo>
                  <a:pt x="2261937" y="0"/>
                </a:moveTo>
                <a:cubicBezTo>
                  <a:pt x="3511170" y="0"/>
                  <a:pt x="4523874" y="1012704"/>
                  <a:pt x="4523874" y="2261937"/>
                </a:cubicBezTo>
                <a:cubicBezTo>
                  <a:pt x="4523874" y="3511170"/>
                  <a:pt x="3511170" y="4523874"/>
                  <a:pt x="2261937" y="4523874"/>
                </a:cubicBezTo>
                <a:cubicBezTo>
                  <a:pt x="1012704" y="4523874"/>
                  <a:pt x="0" y="3511170"/>
                  <a:pt x="0" y="2261937"/>
                </a:cubicBezTo>
                <a:cubicBezTo>
                  <a:pt x="0" y="1012704"/>
                  <a:pt x="1012704" y="0"/>
                  <a:pt x="2261937" y="0"/>
                </a:cubicBezTo>
                <a:close/>
              </a:path>
            </a:pathLst>
          </a:cu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miter lim="800000"/>
          </a:ln>
          <a:effectLst>
            <a:outerShdw blurRad="254000" dist="38100" algn="tl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79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40EE5-5DA1-4087-B890-908B08AC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197086" cy="1456267"/>
          </a:xfrm>
        </p:spPr>
        <p:txBody>
          <a:bodyPr/>
          <a:lstStyle/>
          <a:p>
            <a:r>
              <a:rPr lang="es-MX" dirty="0"/>
              <a:t>Primera capa</a:t>
            </a:r>
            <a:endParaRPr lang="es-UY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320590-FF4D-4F19-8D6D-57EA0AD0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743200"/>
            <a:ext cx="2556101" cy="24250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1CE2CA-EC3F-4819-A29A-A9FCD55B9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29" y="2743199"/>
            <a:ext cx="2709368" cy="24250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E3CEDBB-92F4-4BF9-8A2D-29C76D99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069" y="2743199"/>
            <a:ext cx="2726130" cy="24250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ACBCEE3-B031-4315-A9B2-13120BDAD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38" y="2159782"/>
            <a:ext cx="1952625" cy="3238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97555EC-83EF-460D-8D3A-EF4D8B26E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2156469"/>
            <a:ext cx="1952625" cy="3238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47DE72A-698C-48BB-8F6A-4FC551C8A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140" y="2156469"/>
            <a:ext cx="1952625" cy="323850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459128BC-AFB6-466C-8F66-25088001037E}"/>
              </a:ext>
            </a:extLst>
          </p:cNvPr>
          <p:cNvGrpSpPr/>
          <p:nvPr/>
        </p:nvGrpSpPr>
        <p:grpSpPr>
          <a:xfrm>
            <a:off x="700601" y="609600"/>
            <a:ext cx="7608513" cy="3697160"/>
            <a:chOff x="685802" y="603104"/>
            <a:chExt cx="7608513" cy="3697160"/>
          </a:xfrm>
        </p:grpSpPr>
        <p:sp>
          <p:nvSpPr>
            <p:cNvPr id="22" name="Signo más 21">
              <a:extLst>
                <a:ext uri="{FF2B5EF4-FFF2-40B4-BE49-F238E27FC236}">
                  <a16:creationId xmlns:a16="http://schemas.microsoft.com/office/drawing/2014/main" id="{4EC49F03-37F8-4B32-B781-D7F4EA6A81D4}"/>
                </a:ext>
              </a:extLst>
            </p:cNvPr>
            <p:cNvSpPr/>
            <p:nvPr/>
          </p:nvSpPr>
          <p:spPr>
            <a:xfrm>
              <a:off x="3468183" y="3604590"/>
              <a:ext cx="702365" cy="689113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24" name="Signo más 23">
              <a:extLst>
                <a:ext uri="{FF2B5EF4-FFF2-40B4-BE49-F238E27FC236}">
                  <a16:creationId xmlns:a16="http://schemas.microsoft.com/office/drawing/2014/main" id="{C55D3CBC-3DA8-41AD-9A9B-5D785720EB81}"/>
                </a:ext>
              </a:extLst>
            </p:cNvPr>
            <p:cNvSpPr/>
            <p:nvPr/>
          </p:nvSpPr>
          <p:spPr>
            <a:xfrm>
              <a:off x="7591950" y="3611151"/>
              <a:ext cx="702365" cy="689113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B462BDE5-26BF-441E-8B6F-00DA7ACAA392}"/>
                </a:ext>
              </a:extLst>
            </p:cNvPr>
            <p:cNvSpPr txBox="1">
              <a:spLocks/>
            </p:cNvSpPr>
            <p:nvPr/>
          </p:nvSpPr>
          <p:spPr>
            <a:xfrm>
              <a:off x="685802" y="603104"/>
              <a:ext cx="3197086" cy="145626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s-MX" dirty="0"/>
                <a:t>Segunda capa</a:t>
              </a:r>
              <a:endParaRPr lang="es-UY" dirty="0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EACBEB05-268B-4EAF-BC67-5533133A7AB8}"/>
              </a:ext>
            </a:extLst>
          </p:cNvPr>
          <p:cNvSpPr txBox="1">
            <a:spLocks/>
          </p:cNvSpPr>
          <p:nvPr/>
        </p:nvSpPr>
        <p:spPr>
          <a:xfrm>
            <a:off x="715400" y="603104"/>
            <a:ext cx="3197086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Resultado</a:t>
            </a:r>
            <a:endParaRPr lang="es-UY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7542EFC-77F8-4BFE-96E4-2A3E89B23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091" y="2156469"/>
            <a:ext cx="3992480" cy="359718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CF9F23F-34F1-43FA-8297-2C385F652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199" y="1622145"/>
            <a:ext cx="19526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6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{4B18413B-53A0-47CF-939F-4A36140D7C49}tf03457452</Template>
  <TotalTime>1658</TotalTime>
  <Words>300</Words>
  <Application>Microsoft Office PowerPoint</Application>
  <PresentationFormat>Panorámica</PresentationFormat>
  <Paragraphs>68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Celestial</vt:lpstr>
      <vt:lpstr>Redes neuronales</vt:lpstr>
      <vt:lpstr>Presentación de PowerPoint</vt:lpstr>
      <vt:lpstr>¿Qué es una red neuronal?</vt:lpstr>
      <vt:lpstr>Estructura</vt:lpstr>
      <vt:lpstr>NEuronas</vt:lpstr>
      <vt:lpstr>Funcionamiento de cada neurona</vt:lpstr>
      <vt:lpstr>Problemas</vt:lpstr>
      <vt:lpstr>Presentación de PowerPoint</vt:lpstr>
      <vt:lpstr>Primera capa</vt:lpstr>
      <vt:lpstr>Colapsamiento</vt:lpstr>
      <vt:lpstr>Solución</vt:lpstr>
      <vt:lpstr>¿Cómo hacemos que aprenda?</vt:lpstr>
      <vt:lpstr>Ajuste de cada neurona</vt:lpstr>
      <vt:lpstr>Error</vt:lpstr>
      <vt:lpstr>Ejemplo de red</vt:lpstr>
      <vt:lpstr>Puntos de colores</vt:lpstr>
      <vt:lpstr>Presentación de PowerPoint</vt:lpstr>
      <vt:lpstr>Neurona 1</vt:lpstr>
      <vt:lpstr>Presentación de PowerPoint</vt:lpstr>
      <vt:lpstr>Puntos de colores</vt:lpstr>
      <vt:lpstr>Neurona 1</vt:lpstr>
      <vt:lpstr>Neurona 2</vt:lpstr>
      <vt:lpstr>Obtenemos</vt:lpstr>
      <vt:lpstr>Visualización</vt:lpstr>
      <vt:lpstr>Neurona 3</vt:lpstr>
      <vt:lpstr>Resultado</vt:lpstr>
      <vt:lpstr>Representación</vt:lpstr>
      <vt:lpstr>Asignación</vt:lpstr>
      <vt:lpstr>Asignación</vt:lpstr>
      <vt:lpstr>Presentación de PowerPoint</vt:lpstr>
      <vt:lpstr>Mejor opción</vt:lpstr>
      <vt:lpstr>Regla de signos</vt:lpstr>
      <vt:lpstr>Resultado</vt:lpstr>
      <vt:lpstr>Presentación de PowerPoint</vt:lpstr>
      <vt:lpstr>Puntos de colores</vt:lpstr>
      <vt:lpstr>Idea</vt:lpstr>
      <vt:lpstr>Representación</vt:lpstr>
      <vt:lpstr>Asignación</vt:lpstr>
      <vt:lpstr>Asignación</vt:lpstr>
      <vt:lpstr>Presentación de PowerPoint</vt:lpstr>
      <vt:lpstr>¿Cómo se crea una neurona?</vt:lpstr>
      <vt:lpstr>ACtivación</vt:lpstr>
      <vt:lpstr>Usamos la neurona creada</vt:lpstr>
      <vt:lpstr>Implementación con keras</vt:lpstr>
      <vt:lpstr>Datos</vt:lpstr>
      <vt:lpstr>Código</vt:lpstr>
      <vt:lpstr>Resultado</vt:lpstr>
      <vt:lpstr>Links de interes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neuronales</dc:title>
  <dc:creator>Manuel Buslon</dc:creator>
  <cp:lastModifiedBy>Manuel Buslon</cp:lastModifiedBy>
  <cp:revision>47</cp:revision>
  <dcterms:created xsi:type="dcterms:W3CDTF">2021-05-11T15:12:49Z</dcterms:created>
  <dcterms:modified xsi:type="dcterms:W3CDTF">2021-05-18T22:44:45Z</dcterms:modified>
</cp:coreProperties>
</file>